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8" r:id="rId4"/>
    <p:sldId id="263" r:id="rId5"/>
    <p:sldId id="259" r:id="rId6"/>
    <p:sldId id="260" r:id="rId7"/>
    <p:sldId id="261" r:id="rId8"/>
    <p:sldId id="262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F544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6" autoAdjust="0"/>
    <p:restoredTop sz="94662" autoAdjust="0"/>
  </p:normalViewPr>
  <p:slideViewPr>
    <p:cSldViewPr>
      <p:cViewPr varScale="1">
        <p:scale>
          <a:sx n="68" d="100"/>
          <a:sy n="68" d="100"/>
        </p:scale>
        <p:origin x="1446" y="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9" d="100"/>
          <a:sy n="59" d="100"/>
        </p:scale>
        <p:origin x="-2496" y="-9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59675A-B6D5-4357-BBFA-A3C961BF31C0}" type="datetimeFigureOut">
              <a:rPr lang="en-US" smtClean="0"/>
              <a:t>9/25/2024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BAC0DA-F4FE-4178-8ADE-B9471941D0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41776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BAC0DA-F4FE-4178-8ADE-B9471941D08E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5602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9/25/2024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88710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9/25/2024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3027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9/25/2024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53871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9/25/2024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67294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9/25/2024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33772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9/25/2024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7076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9/25/2024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73524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9/25/2024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7546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9/25/2024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64737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9/25/2024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47970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9/25/2024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3283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3CE912-833C-4204-95AE-4C3DF8D9DE6D}" type="datetimeFigureOut">
              <a:rPr lang="en-US" smtClean="0"/>
              <a:t>9/25/2024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8975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2407"/>
            <a:ext cx="7772400" cy="2308225"/>
          </a:xfrm>
        </p:spPr>
        <p:txBody>
          <a:bodyPr>
            <a:normAutofit/>
          </a:bodyPr>
          <a:lstStyle/>
          <a:p>
            <a:r>
              <a:rPr lang="fa-IR" sz="2800" dirty="0">
                <a:cs typeface="B Titr" panose="00000700000000000000" pitchFamily="2" charset="-78"/>
              </a:rPr>
              <a:t> </a:t>
            </a:r>
            <a:r>
              <a:rPr lang="fa-IR" sz="2400" dirty="0">
                <a:cs typeface="B Titr" panose="00000700000000000000" pitchFamily="2" charset="-78"/>
              </a:rPr>
              <a:t>بسم الله الرحمن الرحیم</a:t>
            </a:r>
            <a:br>
              <a:rPr lang="fa-IR" sz="2800" dirty="0">
                <a:cs typeface="B Titr" panose="00000700000000000000" pitchFamily="2" charset="-78"/>
              </a:rPr>
            </a:br>
            <a:br>
              <a:rPr lang="fa-IR" sz="2800" dirty="0">
                <a:cs typeface="B Titr" panose="00000700000000000000" pitchFamily="2" charset="-78"/>
              </a:rPr>
            </a:br>
            <a:r>
              <a:rPr lang="fa-IR" sz="2400" dirty="0">
                <a:cs typeface="B Titr" panose="00000700000000000000" pitchFamily="2" charset="-78"/>
              </a:rPr>
              <a:t>عنوان مقاله....</a:t>
            </a:r>
            <a:endParaRPr lang="en-US" sz="2400" dirty="0">
              <a:cs typeface="B Titr" panose="00000700000000000000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90600" y="3396176"/>
            <a:ext cx="6934200" cy="3505200"/>
          </a:xfrm>
        </p:spPr>
        <p:txBody>
          <a:bodyPr>
            <a:noAutofit/>
          </a:bodyPr>
          <a:lstStyle/>
          <a:p>
            <a:pPr rtl="1"/>
            <a:r>
              <a:rPr lang="fa-IR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نويسنده اوّل</a:t>
            </a:r>
            <a:r>
              <a:rPr lang="en-GB" sz="20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en-GB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0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1</a:t>
            </a:r>
            <a:r>
              <a:rPr lang="fa-IR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، نويسنده دوّم</a:t>
            </a:r>
            <a:r>
              <a:rPr lang="fa-IR" sz="20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2</a:t>
            </a:r>
            <a:r>
              <a:rPr lang="fa-IR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،.</a:t>
            </a:r>
            <a:r>
              <a:rPr lang="en-US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fa-IR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 فونت: </a:t>
            </a:r>
            <a:r>
              <a:rPr lang="en-US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B </a:t>
            </a:r>
            <a:r>
              <a:rPr lang="en-US" sz="20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 20ضخیم)</a:t>
            </a:r>
          </a:p>
          <a:p>
            <a:pPr rtl="1"/>
            <a:endParaRPr lang="en-US" sz="2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lvl="0" rtl="1"/>
            <a:r>
              <a:rPr lang="fa-IR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1-عنوان و  رایانامه نويسنده اوّل</a:t>
            </a:r>
            <a:r>
              <a:rPr lang="en-US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(فونت: </a:t>
            </a:r>
            <a:r>
              <a:rPr lang="en-US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B </a:t>
            </a:r>
            <a:r>
              <a:rPr lang="en-US" sz="20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20و ضخیم)</a:t>
            </a:r>
            <a:endParaRPr lang="en-US" sz="2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r>
              <a:rPr lang="en-US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Email:</a:t>
            </a:r>
            <a:endParaRPr lang="en-US" sz="2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rtl="1"/>
            <a:r>
              <a:rPr lang="fa-IR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2- عنوان و رایانامه نويسنده دوّم</a:t>
            </a:r>
            <a:r>
              <a:rPr lang="en-US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(فونت: </a:t>
            </a:r>
            <a:r>
              <a:rPr lang="en-US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B </a:t>
            </a:r>
            <a:r>
              <a:rPr lang="en-US" sz="20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20و ضخیم)</a:t>
            </a:r>
            <a:endParaRPr lang="en-US" sz="2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r>
              <a:rPr lang="en-US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Email:</a:t>
            </a:r>
            <a:endParaRPr lang="en-US" sz="2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endParaRPr lang="fa-IR" sz="2000" b="1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endParaRPr lang="fa-IR" sz="2000" b="1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3314700" y="6019800"/>
            <a:ext cx="2286000" cy="3048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fa-IR" b="1" dirty="0">
                <a:solidFill>
                  <a:schemeClr val="tx1"/>
                </a:solidFill>
                <a:cs typeface="B Nazanin" panose="00000400000000000000" pitchFamily="2" charset="-78"/>
              </a:rPr>
              <a:t>کدمقاله: </a:t>
            </a:r>
            <a:endParaRPr lang="en-US" dirty="0">
              <a:solidFill>
                <a:schemeClr val="tx1"/>
              </a:solidFill>
            </a:endParaRP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F6545443-3E92-B026-EF0F-ADFA9E2E5ACC}"/>
              </a:ext>
            </a:extLst>
          </p:cNvPr>
          <p:cNvCxnSpPr/>
          <p:nvPr/>
        </p:nvCxnSpPr>
        <p:spPr>
          <a:xfrm>
            <a:off x="0" y="1524000"/>
            <a:ext cx="914400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4" name="Picture 3">
            <a:extLst>
              <a:ext uri="{FF2B5EF4-FFF2-40B4-BE49-F238E27FC236}">
                <a16:creationId xmlns:a16="http://schemas.microsoft.com/office/drawing/2014/main" id="{BDCAB011-E580-04F6-47E1-FE1926C7588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56" b="7222"/>
          <a:stretch/>
        </p:blipFill>
        <p:spPr>
          <a:xfrm>
            <a:off x="0" y="0"/>
            <a:ext cx="9144000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2177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2413338"/>
            <a:ext cx="4572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fa-IR" dirty="0">
                <a:cs typeface="B Nazanin" panose="00000400000000000000" pitchFamily="2" charset="-78"/>
              </a:rPr>
              <a:t>چکیده "خلاصه جامعی از چهار پاراگراف پیشینه، روش تحقیق، یافته ها و نتیجه گیری با افعال«</a:t>
            </a:r>
          </a:p>
          <a:p>
            <a:pPr algn="just" rtl="1"/>
            <a:r>
              <a:rPr lang="fa-IR" dirty="0">
                <a:cs typeface="B Nazanin" panose="00000400000000000000" pitchFamily="2" charset="-78"/>
              </a:rPr>
              <a:t>فونت  </a:t>
            </a: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18 </a:t>
            </a: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كليد واژه‌ها:</a:t>
            </a:r>
            <a:r>
              <a:rPr lang="fa-IR" dirty="0">
                <a:cs typeface="B Nazanin" panose="00000400000000000000" pitchFamily="2" charset="-78"/>
              </a:rPr>
              <a:t>.......</a:t>
            </a:r>
            <a:endParaRPr lang="ar-IQ" dirty="0">
              <a:cs typeface="B Nazanin" panose="00000400000000000000" pitchFamily="2" charset="-78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BAC2C770-C5B2-A23A-6FCD-6F4F864B7227}"/>
              </a:ext>
            </a:extLst>
          </p:cNvPr>
          <p:cNvCxnSpPr/>
          <p:nvPr/>
        </p:nvCxnSpPr>
        <p:spPr>
          <a:xfrm>
            <a:off x="0" y="1524000"/>
            <a:ext cx="914400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2" name="Picture 1">
            <a:extLst>
              <a:ext uri="{FF2B5EF4-FFF2-40B4-BE49-F238E27FC236}">
                <a16:creationId xmlns:a16="http://schemas.microsoft.com/office/drawing/2014/main" id="{B1EC2428-D6A5-AF21-7934-0546E1E148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56" b="7222"/>
          <a:stretch/>
        </p:blipFill>
        <p:spPr>
          <a:xfrm>
            <a:off x="0" y="0"/>
            <a:ext cx="9144000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7086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057400" y="2514600"/>
            <a:ext cx="5638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dirty="0">
                <a:cs typeface="B Nazanin" panose="00000400000000000000" pitchFamily="2" charset="-78"/>
              </a:rPr>
              <a:t>مقدمه "مختصری مستند از کلیات تحقیق که شامل معرفی موضوع، اهمیت مقاله ، افعال آینده و ادبیات تحقیق " </a:t>
            </a: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Nazanin</a:t>
            </a:r>
            <a:r>
              <a:rPr lang="fa-IR" dirty="0">
                <a:cs typeface="B Nazanin" panose="00000400000000000000" pitchFamily="2" charset="-78"/>
              </a:rPr>
              <a:t> اندازه </a:t>
            </a:r>
            <a:r>
              <a:rPr lang="fa-IR" dirty="0" err="1">
                <a:cs typeface="B Nazanin" panose="00000400000000000000" pitchFamily="2" charset="-78"/>
              </a:rPr>
              <a:t>فونت</a:t>
            </a:r>
            <a:r>
              <a:rPr lang="fa-IR" dirty="0">
                <a:cs typeface="B Nazanin" panose="00000400000000000000" pitchFamily="2" charset="-78"/>
              </a:rPr>
              <a:t>  18  </a:t>
            </a:r>
          </a:p>
          <a:p>
            <a:pPr algn="just" rtl="1"/>
            <a:endParaRPr lang="ar-IQ" dirty="0">
              <a:cs typeface="B Nazanin" panose="00000400000000000000" pitchFamily="2" charset="-78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63A65D2E-4A7A-18B1-9300-B02011C0D73B}"/>
              </a:ext>
            </a:extLst>
          </p:cNvPr>
          <p:cNvCxnSpPr/>
          <p:nvPr/>
        </p:nvCxnSpPr>
        <p:spPr>
          <a:xfrm>
            <a:off x="0" y="1524000"/>
            <a:ext cx="914400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2" name="Picture 1">
            <a:extLst>
              <a:ext uri="{FF2B5EF4-FFF2-40B4-BE49-F238E27FC236}">
                <a16:creationId xmlns:a16="http://schemas.microsoft.com/office/drawing/2014/main" id="{2DA4E3ED-97CF-1B35-592C-9F516A2D84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56" b="7222"/>
          <a:stretch/>
        </p:blipFill>
        <p:spPr>
          <a:xfrm>
            <a:off x="0" y="0"/>
            <a:ext cx="9144000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3345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286000" y="2667000"/>
            <a:ext cx="4572000" cy="286232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fa-IR" b="1" dirty="0">
                <a:cs typeface="B Nazanin" panose="00000400000000000000" pitchFamily="2" charset="-78"/>
              </a:rPr>
              <a:t>مواد و روش </a:t>
            </a: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روش شناسی علمی تحقیق: ابزار و مقیاس اندازه گیری، روش جمع آوری دادهها و شواهد علمی 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پرسش نامه، مصاحبه یا سایر آزمون ها -متغییر ها -شیوه تحلیل الگو ها و فرضیات 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</a:t>
            </a: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endParaRPr lang="ar-IQ" dirty="0">
              <a:cs typeface="B Nazanin" panose="00000400000000000000" pitchFamily="2" charset="-78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A66ACCC4-BAA5-ADAB-88FE-5F534C030956}"/>
              </a:ext>
            </a:extLst>
          </p:cNvPr>
          <p:cNvCxnSpPr/>
          <p:nvPr/>
        </p:nvCxnSpPr>
        <p:spPr>
          <a:xfrm>
            <a:off x="0" y="1524000"/>
            <a:ext cx="914400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2" name="Picture 1">
            <a:extLst>
              <a:ext uri="{FF2B5EF4-FFF2-40B4-BE49-F238E27FC236}">
                <a16:creationId xmlns:a16="http://schemas.microsoft.com/office/drawing/2014/main" id="{D408D9FD-127F-26D3-13B6-75C9B1BA53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56" b="7222"/>
          <a:stretch/>
        </p:blipFill>
        <p:spPr>
          <a:xfrm>
            <a:off x="0" y="0"/>
            <a:ext cx="9144000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12594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2967335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r>
              <a:rPr lang="ar-IQ" dirty="0">
                <a:cs typeface="B Nazanin" panose="00000400000000000000" pitchFamily="2" charset="-78"/>
              </a:rPr>
              <a:t>یافته های تحقیق 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(بیان یافته ها، نوآوری یا نواندیشی مقاله)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( روشها و آزمون های آماری جهت بررسی نتایج و تحلیل کیفی دادهها)  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 </a:t>
            </a:r>
            <a:r>
              <a:rPr lang="ar-IQ" dirty="0">
                <a:cs typeface="B Nazanin" panose="00000400000000000000" pitchFamily="2" charset="-78"/>
              </a:rPr>
              <a:t>  </a:t>
            </a:r>
            <a:endParaRPr lang="en-US" dirty="0">
              <a:cs typeface="B Nazanin" panose="00000400000000000000" pitchFamily="2" charset="-78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75A249DD-D730-F3AC-00E5-F5B54D8CEEA7}"/>
              </a:ext>
            </a:extLst>
          </p:cNvPr>
          <p:cNvCxnSpPr/>
          <p:nvPr/>
        </p:nvCxnSpPr>
        <p:spPr>
          <a:xfrm>
            <a:off x="0" y="1524000"/>
            <a:ext cx="914400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2" name="Picture 1">
            <a:extLst>
              <a:ext uri="{FF2B5EF4-FFF2-40B4-BE49-F238E27FC236}">
                <a16:creationId xmlns:a16="http://schemas.microsoft.com/office/drawing/2014/main" id="{7AAC25C3-AC78-DDF2-8B26-BA05949A88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56" b="7222"/>
          <a:stretch/>
        </p:blipFill>
        <p:spPr>
          <a:xfrm>
            <a:off x="0" y="0"/>
            <a:ext cx="9144000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324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371600" y="2057400"/>
            <a:ext cx="64770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ar-IQ" b="1" dirty="0">
                <a:latin typeface=" B Nazaniد"/>
                <a:cs typeface="B Nazanin" panose="00000400000000000000" pitchFamily="2" charset="-78"/>
              </a:rPr>
              <a:t>بحث و نتیجه گیری</a:t>
            </a:r>
            <a:endParaRPr lang="fa-IR" b="1" dirty="0">
              <a:latin typeface=" B Nazaniد"/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latin typeface=" B Nazaniد"/>
                <a:cs typeface="B Nazanin" panose="00000400000000000000" pitchFamily="2" charset="-78"/>
              </a:rPr>
              <a:t>مقایسه نوآوری حاضر با نوآوری مقالات معتبر پیشینه،منحصر به فرد بودن یافته های تحقیق،ارائه پیشنهادات عملی برای حل مسئلهای در دنیای واقعی جهت گسترش و تولید دانش وارزش کابردی حاصل از یافته های تحقیق</a:t>
            </a:r>
            <a:endParaRPr lang="fa-IR" dirty="0">
              <a:latin typeface=" B Nazaniد"/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</a:t>
            </a: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 </a:t>
            </a:r>
            <a:endParaRPr lang="en-US" dirty="0">
              <a:cs typeface="B Nazanin" panose="00000400000000000000" pitchFamily="2" charset="-78"/>
            </a:endParaRP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0DFCECAC-2AD4-2C79-D488-8595080C049F}"/>
              </a:ext>
            </a:extLst>
          </p:cNvPr>
          <p:cNvCxnSpPr/>
          <p:nvPr/>
        </p:nvCxnSpPr>
        <p:spPr>
          <a:xfrm>
            <a:off x="0" y="1524000"/>
            <a:ext cx="914400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2" name="Picture 1">
            <a:extLst>
              <a:ext uri="{FF2B5EF4-FFF2-40B4-BE49-F238E27FC236}">
                <a16:creationId xmlns:a16="http://schemas.microsoft.com/office/drawing/2014/main" id="{D0528876-CAF8-DCEA-E5FF-60AA1F97A19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56" b="7222"/>
          <a:stretch/>
        </p:blipFill>
        <p:spPr>
          <a:xfrm>
            <a:off x="0" y="0"/>
            <a:ext cx="9144000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32576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3105835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r>
              <a:rPr lang="ar-IQ" dirty="0">
                <a:cs typeface="B Nazanin" panose="00000400000000000000" pitchFamily="2" charset="-78"/>
              </a:rPr>
              <a:t>منابع و ماخذ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</a:t>
            </a:r>
            <a:endParaRPr lang="en-US" dirty="0">
              <a:cs typeface="B Nazanin" panose="00000400000000000000" pitchFamily="2" charset="-78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32306EA4-2C3E-25CA-2774-946BE31A9D8C}"/>
              </a:ext>
            </a:extLst>
          </p:cNvPr>
          <p:cNvCxnSpPr/>
          <p:nvPr/>
        </p:nvCxnSpPr>
        <p:spPr>
          <a:xfrm>
            <a:off x="0" y="1524000"/>
            <a:ext cx="914400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2" name="Picture 1">
            <a:extLst>
              <a:ext uri="{FF2B5EF4-FFF2-40B4-BE49-F238E27FC236}">
                <a16:creationId xmlns:a16="http://schemas.microsoft.com/office/drawing/2014/main" id="{99826BFA-4BB7-FEC3-DBA3-9FF859DD68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56" b="7222"/>
          <a:stretch/>
        </p:blipFill>
        <p:spPr>
          <a:xfrm>
            <a:off x="0" y="0"/>
            <a:ext cx="9144000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0347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472388" y="2673003"/>
            <a:ext cx="21992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b="1" dirty="0">
                <a:latin typeface="A Iranian Sans" pitchFamily="2" charset="-78"/>
                <a:cs typeface="B Nazanin" panose="00000400000000000000" pitchFamily="2" charset="-78"/>
              </a:rPr>
              <a:t>تشکر وقدردانی </a:t>
            </a:r>
          </a:p>
          <a:p>
            <a:pPr algn="ctr"/>
            <a:r>
              <a:rPr lang="fa-IR" sz="2400" b="1" dirty="0">
                <a:latin typeface="A Iranian Sans" pitchFamily="2" charset="-78"/>
                <a:cs typeface="B Nazanin" panose="00000400000000000000" pitchFamily="2" charset="-78"/>
              </a:rPr>
              <a:t>پایان </a:t>
            </a:r>
          </a:p>
        </p:txBody>
      </p:sp>
      <p:sp>
        <p:nvSpPr>
          <p:cNvPr id="5" name="Rectangle 4"/>
          <p:cNvSpPr/>
          <p:nvPr/>
        </p:nvSpPr>
        <p:spPr>
          <a:xfrm>
            <a:off x="-76200" y="1151835"/>
            <a:ext cx="7239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 </a:t>
            </a: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0" y="4572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36838" algn="ctr"/>
                <a:tab pos="5273675" algn="r"/>
              </a:tabLst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F0E39410-F337-28A6-1BD1-8A0FED241237}"/>
              </a:ext>
            </a:extLst>
          </p:cNvPr>
          <p:cNvCxnSpPr/>
          <p:nvPr/>
        </p:nvCxnSpPr>
        <p:spPr>
          <a:xfrm>
            <a:off x="0" y="1524000"/>
            <a:ext cx="914400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8" name="Picture 7">
            <a:extLst>
              <a:ext uri="{FF2B5EF4-FFF2-40B4-BE49-F238E27FC236}">
                <a16:creationId xmlns:a16="http://schemas.microsoft.com/office/drawing/2014/main" id="{2B2721B1-ADC7-F4C9-1160-FA320A8E8DD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56" b="7222"/>
          <a:stretch/>
        </p:blipFill>
        <p:spPr>
          <a:xfrm>
            <a:off x="0" y="0"/>
            <a:ext cx="9144000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3907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70</TotalTime>
  <Words>260</Words>
  <Application>Microsoft Office PowerPoint</Application>
  <PresentationFormat>On-screen Show (4:3)</PresentationFormat>
  <Paragraphs>37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5" baseType="lpstr">
      <vt:lpstr> B Nazaniد</vt:lpstr>
      <vt:lpstr>A Iranian Sans</vt:lpstr>
      <vt:lpstr>Arial</vt:lpstr>
      <vt:lpstr>B Nazanin</vt:lpstr>
      <vt:lpstr>B Titr</vt:lpstr>
      <vt:lpstr>Calibri</vt:lpstr>
      <vt:lpstr>Office Theme</vt:lpstr>
      <vt:lpstr> بسم الله الرحمن الرحیم  عنوان مقاله....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مقاله برتر گروه ....</dc:title>
  <dc:creator>martpc</dc:creator>
  <cp:lastModifiedBy>Admin</cp:lastModifiedBy>
  <cp:revision>27</cp:revision>
  <dcterms:created xsi:type="dcterms:W3CDTF">2016-12-29T16:17:13Z</dcterms:created>
  <dcterms:modified xsi:type="dcterms:W3CDTF">2024-09-25T06:56:51Z</dcterms:modified>
</cp:coreProperties>
</file>